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E11"/>
    <a:srgbClr val="A41A5C"/>
    <a:srgbClr val="F4DAE8"/>
    <a:srgbClr val="F8C7EF"/>
    <a:srgbClr val="F4DBE8"/>
    <a:srgbClr val="F2D0EC"/>
    <a:srgbClr val="FAD5E9"/>
    <a:srgbClr val="FBF3E8"/>
    <a:srgbClr val="FFDBB6"/>
    <a:srgbClr val="FD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9"/>
    <p:restoredTop sz="94768"/>
  </p:normalViewPr>
  <p:slideViewPr>
    <p:cSldViewPr snapToGrid="0" snapToObjects="1">
      <p:cViewPr varScale="1">
        <p:scale>
          <a:sx n="85" d="100"/>
          <a:sy n="85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AE9ECCA-2838-9949-BB26-6728E0A35E56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0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51C38-AF92-7641-8FF0-6FB2DA9DA0DF}"/>
              </a:ext>
            </a:extLst>
          </p:cNvPr>
          <p:cNvSpPr txBox="1"/>
          <p:nvPr/>
        </p:nvSpPr>
        <p:spPr>
          <a:xfrm rot="21207680">
            <a:off x="804596" y="699485"/>
            <a:ext cx="3106666" cy="265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b="1" dirty="0">
                <a:solidFill>
                  <a:srgbClr val="C84E11"/>
                </a:solidFill>
              </a:rPr>
              <a:t>THREE </a:t>
            </a:r>
            <a:br>
              <a:rPr lang="en-US" sz="8000" b="1" dirty="0">
                <a:solidFill>
                  <a:srgbClr val="C84E11"/>
                </a:solidFill>
              </a:rPr>
            </a:br>
            <a:r>
              <a:rPr lang="en-US" sz="8000" b="1" dirty="0">
                <a:solidFill>
                  <a:srgbClr val="C84E11"/>
                </a:solidFill>
              </a:rPr>
              <a:t>WEEK</a:t>
            </a:r>
            <a:br>
              <a:rPr lang="en-US" sz="8000" b="1" dirty="0">
                <a:solidFill>
                  <a:srgbClr val="C84E11"/>
                </a:solidFill>
              </a:rPr>
            </a:br>
            <a:r>
              <a:rPr lang="en-US" sz="8000" b="1" dirty="0">
                <a:solidFill>
                  <a:srgbClr val="C84E11"/>
                </a:solidFill>
              </a:rPr>
              <a:t>MENU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29658-95DE-2544-8BA5-A9B248F60562}"/>
              </a:ext>
            </a:extLst>
          </p:cNvPr>
          <p:cNvSpPr txBox="1"/>
          <p:nvPr/>
        </p:nvSpPr>
        <p:spPr>
          <a:xfrm rot="21207680">
            <a:off x="1034321" y="3068969"/>
            <a:ext cx="391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84E11"/>
                </a:solidFill>
              </a:rPr>
              <a:t>SPRING/SUMMER 2022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2673-7885-9D4A-8827-FB0EC488DEC8}"/>
              </a:ext>
            </a:extLst>
          </p:cNvPr>
          <p:cNvSpPr txBox="1"/>
          <p:nvPr/>
        </p:nvSpPr>
        <p:spPr>
          <a:xfrm rot="21207680">
            <a:off x="2341982" y="4131946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rgbClr val="A41A5C"/>
                </a:solidFill>
              </a:rPr>
              <a:t>OUR NEW MENU CHOSEN BY PARENTS AND CHILDREN</a:t>
            </a:r>
            <a:endParaRPr lang="en-US" sz="1600" dirty="0">
              <a:solidFill>
                <a:srgbClr val="A41A5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0958D-6A36-5142-80B2-B3E97B3374DE}"/>
              </a:ext>
            </a:extLst>
          </p:cNvPr>
          <p:cNvSpPr txBox="1"/>
          <p:nvPr/>
        </p:nvSpPr>
        <p:spPr>
          <a:xfrm rot="21207680">
            <a:off x="3563681" y="5114879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chemeClr val="bg1"/>
                </a:solidFill>
              </a:rPr>
              <a:t>YOUR FAVOURITES AVAILABLE EVERY DAY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16764"/>
              </p:ext>
            </p:extLst>
          </p:nvPr>
        </p:nvGraphicFramePr>
        <p:xfrm>
          <a:off x="622994" y="1552472"/>
          <a:ext cx="10618539" cy="4755045"/>
        </p:xfrm>
        <a:graphic>
          <a:graphicData uri="http://schemas.openxmlformats.org/drawingml/2006/table">
            <a:tbl>
              <a:tblPr/>
              <a:tblGrid>
                <a:gridCol w="127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8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8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70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Chinese Egg Noodles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Soft egg noodles served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delicious mixed vegetables  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Allegra’s BBQ Chicken Burger (H) Sweetcorn and Pineapple Relish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BBQ chicken breast burger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zingy corn relish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Roast Chicken with Roast (H)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Succulent roast chicken with fluffy roasties and tasty gravy</a:t>
                      </a:r>
                    </a:p>
                  </a:txBody>
                  <a:tcPr marL="97200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Beef Bolognese (H)   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classic Italian beef Bolognese in a yummy tomato sauce served with wholemeal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    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Crispy fish fingers and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scrummy chips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40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Macaroni Cheese</a:t>
                      </a:r>
                      <a:endParaRPr kumimoji="0" lang="en-GB" sz="95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Cheesy macaroni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Allegra’s Fruity Cous Cous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Mint Yoghurt and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Flatbread Crisps 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Quorn Roast with roast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Succulent Quorn roast served with fluffy roasties and rich gravy    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Quorn Hot Dog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Our favourite veggie hotdog served with ketchup in a soft roll served with potato wedges 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Quorn Dippers and Chips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Crispy Quorn nuggets served with chips and their fave sauce – ketchup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9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Third Choice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with Salmon Mayonnaise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70716"/>
                  </a:ext>
                </a:extLst>
              </a:tr>
              <a:tr h="53435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Salads Bar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67381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56224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Salad Bar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Tomato Pasta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9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Green Beans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Peas and Coleslaw 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Carrots and Cabbage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Broccoli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Baked Beans and Peas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48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Raspberry Ripple Ice-Cream</a:t>
                      </a:r>
                      <a:endParaRPr lang="en-GB" sz="950" b="1" i="0" baseline="0" dirty="0">
                        <a:solidFill>
                          <a:srgbClr val="000000"/>
                        </a:solidFill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Orange Drizzle Cake 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Shortbread Biscuit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Fruit Slices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Pineapple Upside Down Cake  with Custard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Chocolate and Raspberry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Swirl Cake 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25/04, 16/05, 06/06, 27/06,18/07, 08/08, 29/08, 19/09, 10/10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56EB4A-32EF-BE49-B510-FAC9729DF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829" y="1548530"/>
            <a:ext cx="118304" cy="2028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361E84-FB3B-E94A-B7A1-A129FE89C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281" y="2281747"/>
            <a:ext cx="128742" cy="2207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4261F5-ED66-D64E-AF04-21880EBAC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709" y="2304399"/>
            <a:ext cx="128742" cy="2207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81AD1-5FAC-3E42-A34C-F2AE1EC5A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394" y="2304399"/>
            <a:ext cx="124689" cy="21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5D5F66-9453-124D-9872-233A1309A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987416" y="2289393"/>
            <a:ext cx="141911" cy="243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1B204F-32E8-2E48-9E9A-24CDC7FBD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084" y="2289394"/>
            <a:ext cx="144947" cy="2484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927C57-3BBF-904E-BC54-D28CFC340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333993" flipV="1">
            <a:off x="9017383" y="1587035"/>
            <a:ext cx="168377" cy="1671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647266-5C7E-A847-B1DA-09A25266C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536290" y="1592616"/>
            <a:ext cx="147616" cy="1845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654F64-EB90-D24B-B4A6-6CA4229CE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924" y="5790127"/>
            <a:ext cx="104471" cy="1460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FAEE8B-8C1E-C346-AB62-5BF47179FB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041" y="5928888"/>
            <a:ext cx="104471" cy="14601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E12476E-468F-ED40-9A7F-F4720F926E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5475" y="3347057"/>
            <a:ext cx="158162" cy="1230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DBCDC4E-E6EE-2442-AFEB-A7B6196747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1232" y="1565174"/>
            <a:ext cx="134850" cy="15411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D6750AC-D83B-144E-8896-E06C854A3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988" y="4133465"/>
            <a:ext cx="123292" cy="1541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3E12914-FE11-C14A-A149-60B0D31FA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9704" y="4183833"/>
            <a:ext cx="123292" cy="1541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72A5A0F-2413-E149-AFA9-2C9A2AD3F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957" y="4119654"/>
            <a:ext cx="123292" cy="1541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8B85650-9EB4-0C45-BBB3-DB300EFA8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072" y="4133465"/>
            <a:ext cx="123292" cy="1541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AAB6622-511C-3E4D-A9DB-E7FE902F3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4280" y="4142565"/>
            <a:ext cx="123292" cy="15411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2784798-2B2A-AC46-9627-B97DC1BA1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828" y="4772016"/>
            <a:ext cx="135799" cy="23279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FC43D5B-06BF-D94D-A84A-643416762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972" y="4783810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7820A0-1582-0C4B-8870-B5559A5F4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050" y="4807818"/>
            <a:ext cx="123292" cy="2113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7FB00D8-5296-E647-9950-8256D6D19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2789" y="4772016"/>
            <a:ext cx="123292" cy="2113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E3179F1-2271-3F41-91D5-3A90316DA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426" y="4799790"/>
            <a:ext cx="123292" cy="21135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16A0471-89D4-6B4A-B516-E68A767FDD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4201" y="4853693"/>
            <a:ext cx="107637" cy="12301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747C283-E2CA-9A47-9C37-93BDEB6BE7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4493" y="4845317"/>
            <a:ext cx="107637" cy="12301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5AD8D81-796A-3C4C-B7AF-50E9F43D9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3957" y="4853693"/>
            <a:ext cx="107637" cy="1230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17296DC-EA2B-1C47-ACBB-19D1EBFA84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0889" y="4862652"/>
            <a:ext cx="107637" cy="12301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BDA37B2-8526-AA48-8ED0-23A9B00AB1EB}"/>
              </a:ext>
            </a:extLst>
          </p:cNvPr>
          <p:cNvSpPr txBox="1"/>
          <p:nvPr/>
        </p:nvSpPr>
        <p:spPr>
          <a:xfrm>
            <a:off x="1371600" y="6288714"/>
            <a:ext cx="267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,</a:t>
            </a:r>
            <a:r>
              <a:rPr lang="en-US" sz="800" dirty="0">
                <a:solidFill>
                  <a:srgbClr val="A41A5C"/>
                </a:solidFill>
              </a:rPr>
              <a:t>CHEESE  OR TUNA SANDWICH 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WITH VEG STICKS AND FRESH FRUIT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DESSERT OF THE DAY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8D2CD2E-5852-8B41-8250-FDB19197D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0FBF76-8CEA-9B42-A61A-B9220E1C32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803311-FEC3-6B42-ADE2-70D54581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B47D765-FF2F-8A4F-9274-CCD7CF12E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46F4108-7117-0842-8E09-5A40D6E98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B37061E6-091B-5742-9558-A9ED41C3960A}"/>
              </a:ext>
            </a:extLst>
          </p:cNvPr>
          <p:cNvSpPr txBox="1"/>
          <p:nvPr/>
        </p:nvSpPr>
        <p:spPr>
          <a:xfrm rot="16200000">
            <a:off x="-1170547" y="3595837"/>
            <a:ext cx="316738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SPRING/</a:t>
            </a:r>
            <a:r>
              <a:rPr lang="en-US" sz="2400" b="1" dirty="0">
                <a:solidFill>
                  <a:srgbClr val="C84E11"/>
                </a:solidFill>
              </a:rPr>
              <a:t>SUMMER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E3CFE9E-83A1-404E-9EC9-2E5A1FA8A1DD}"/>
              </a:ext>
            </a:extLst>
          </p:cNvPr>
          <p:cNvSpPr txBox="1"/>
          <p:nvPr/>
        </p:nvSpPr>
        <p:spPr>
          <a:xfrm>
            <a:off x="3496019" y="6352042"/>
            <a:ext cx="268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&amp; FRESH FRUIT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5B43F9-F7C6-3F4F-8C69-3ECB0E625665}"/>
              </a:ext>
            </a:extLst>
          </p:cNvPr>
          <p:cNvSpPr txBox="1"/>
          <p:nvPr/>
        </p:nvSpPr>
        <p:spPr>
          <a:xfrm>
            <a:off x="6577588" y="6344190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67E61C-A827-A440-A72F-1F2F060AB2F8}"/>
              </a:ext>
            </a:extLst>
          </p:cNvPr>
          <p:cNvSpPr txBox="1"/>
          <p:nvPr/>
        </p:nvSpPr>
        <p:spPr>
          <a:xfrm>
            <a:off x="7509940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77F786-4571-E14F-9134-54A10BBE5074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A89E72-C11F-A045-8306-29BCA2F9E135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C3FBBB-ADCB-8241-A3C5-5FEA1F98CEF0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80655-51B8-4F0E-8F15-52CB6A2F02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391864" flipH="1" flipV="1">
            <a:off x="9108979" y="4809763"/>
            <a:ext cx="143507" cy="15945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FC15BD7-073D-49CE-BF20-A085C6ADC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323" y="5015621"/>
            <a:ext cx="249969" cy="1930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23CC912-4FF8-422E-8555-DEA81B586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400468" flipH="1" flipV="1">
            <a:off x="10827896" y="5933827"/>
            <a:ext cx="97231" cy="13589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3FF5F90-BD7F-47D6-8D2A-C7856307F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323" y="3717099"/>
            <a:ext cx="249969" cy="19307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C90FF67-D144-4A7C-BE23-DFA83C555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4125" y="5931917"/>
            <a:ext cx="123292" cy="1541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43EE86F-1231-4252-B80F-7C54B9381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893" y="5931916"/>
            <a:ext cx="123292" cy="154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619AB-CD7A-4CBC-AB5C-27447F162152}"/>
              </a:ext>
            </a:extLst>
          </p:cNvPr>
          <p:cNvSpPr txBox="1"/>
          <p:nvPr/>
        </p:nvSpPr>
        <p:spPr>
          <a:xfrm>
            <a:off x="7710982" y="6598106"/>
            <a:ext cx="360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(H) Halal Option Available  </a:t>
            </a:r>
          </a:p>
        </p:txBody>
      </p:sp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1"/>
              </p:ext>
            </p:extLst>
          </p:nvPr>
        </p:nvGraphicFramePr>
        <p:xfrm>
          <a:off x="622994" y="1733723"/>
          <a:ext cx="10535355" cy="4472667"/>
        </p:xfrm>
        <a:graphic>
          <a:graphicData uri="http://schemas.openxmlformats.org/drawingml/2006/table">
            <a:tbl>
              <a:tblPr/>
              <a:tblGrid>
                <a:gridCol w="126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3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318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Cheese and Tomato Pizza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Cheesy tomato pizza slice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Served with Potato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Pork Sausages 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Traditional Pork or Chicken sausages served with mash potatoes and rich gravy 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Roast Turkey with (H)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Succulent roast turkey with fluffy  roast potatoes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Cottage Pie (H)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classic cottage pie with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veg and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Crispy fish fingers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scrummy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4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Veggie Bolognese</a:t>
                      </a:r>
                      <a:endParaRPr kumimoji="0" lang="it-IT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Penne pasta in a yummy tomato</a:t>
                      </a:r>
                      <a:r>
                        <a:rPr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sauce served with wholemeal pasta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Incredible Burger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served with Potato Wedges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Creamy Vegetable Pie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Roast Potatoes and Gravy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Creamy vegetable pie with a cheesy shortcrust topper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Mild Chickpea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Potato 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Served with wholegrain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Quorn Dippers and Chips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Crispy Quorn nuggets served with chips and their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fave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 sauce – ketchup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0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 Bar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67967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36607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Salad Bar 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0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Sweetcorn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Peas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3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Flapjack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 Shortbread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Fruit Slice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Crunchy Chocolate Biscuit 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Fruity Chocolate Brownie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Chocolate Shortbread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02/05, 23/05, 13/06, 04/07, 25/07, 15/08, 05/09, 26/09, 17/10 </a:t>
            </a:r>
            <a:endParaRPr lang="en-GB" sz="14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3F829E3-0BC6-4D49-8BB6-9BBC3846E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025" y="1770998"/>
            <a:ext cx="123292" cy="211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8B600D-0750-4ADE-8A96-BC2ECC335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057" y="1828389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6F2790-212B-4A6D-908B-4E8FBDC6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091" y="2542414"/>
            <a:ext cx="123292" cy="2113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6D9BDB-7F92-4C88-AAA4-AA9F7785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837" y="2602503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E1AB45-CCB7-40B2-A591-C7193F802B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062" y="1794808"/>
            <a:ext cx="123292" cy="1541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A4C9ED-A8DC-4B98-BBAC-86C37729D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7497" y="2587676"/>
            <a:ext cx="123292" cy="1541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6BD7DA-4BCD-4064-840A-4179CF32E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9299" y="3967562"/>
            <a:ext cx="123292" cy="1541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62403-D19A-4C71-819F-85B56E351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985" y="3990146"/>
            <a:ext cx="123292" cy="1541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E97DC47-A068-4FD6-800F-0DE722305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191" y="4033105"/>
            <a:ext cx="123292" cy="1541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C72B71-AF88-4AE0-8F0E-D95E232E8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628" y="4011215"/>
            <a:ext cx="123292" cy="1541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FB57B5-E0EF-4EC2-A3EB-F77E36EEA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4299" y="4033105"/>
            <a:ext cx="123292" cy="1541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3FE79B8-ADBD-4C19-BC42-26181F927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414" y="4668295"/>
            <a:ext cx="123292" cy="211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451165C-F097-4E8B-9846-09FB20211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783" y="4719880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428F090-7A6A-4CCE-90EB-5C9C7AF58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731" y="4701244"/>
            <a:ext cx="123292" cy="2113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F093F2-6812-420B-8F5A-D531C2BC3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2833" y="4684791"/>
            <a:ext cx="123292" cy="2113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F09E02F-9598-41B4-B2D3-E41071E30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1007" y="4684791"/>
            <a:ext cx="123292" cy="2113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DD4CBCD-6622-47B4-8688-3B20C9A0B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732" y="2564555"/>
            <a:ext cx="146289" cy="16718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314FF52-B9E6-4789-955B-8B75722F5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425" y="2587676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78C8B7-1C4C-1642-8E4A-744DB0AB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942" y="2542414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542482-394B-5146-8DB0-81FA7D67E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028" y="4728963"/>
            <a:ext cx="107637" cy="1230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15C8C2-819F-8644-9B79-26FE4AF43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341" y="4738778"/>
            <a:ext cx="107637" cy="1230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81886D3-EF75-1548-9303-D5B1BF35C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8390" y="4719880"/>
            <a:ext cx="146104" cy="1669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75B577-80E1-4C46-82BB-EEABBD686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296" y="4744561"/>
            <a:ext cx="107637" cy="1230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1402ECD-C114-7940-8095-93FC9E243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1747" y="5774238"/>
            <a:ext cx="110265" cy="15411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DA03ECE-0A73-3540-BF5E-B6F0D02CD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114" y="5734004"/>
            <a:ext cx="144254" cy="20162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3C164B1-B5EF-BA45-9CE8-188433D9B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85F1D4-030B-BC40-A161-AA906BAC99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621B944-2E07-E944-BA90-21ED5FB217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45E0437-2F29-D843-A133-DB0EAEEEB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19D28BD-55FD-AA49-9BBE-31B0BDC7A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15C71A0-9370-594E-BCAE-5C40D6A753D7}"/>
              </a:ext>
            </a:extLst>
          </p:cNvPr>
          <p:cNvSpPr txBox="1"/>
          <p:nvPr/>
        </p:nvSpPr>
        <p:spPr>
          <a:xfrm rot="16200000">
            <a:off x="-1170547" y="3595837"/>
            <a:ext cx="316738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SPRING/</a:t>
            </a:r>
            <a:r>
              <a:rPr lang="en-US" sz="2400" b="1" dirty="0">
                <a:solidFill>
                  <a:srgbClr val="C84E11"/>
                </a:solidFill>
              </a:rPr>
              <a:t>SUMMER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BBBD59-0A00-FC41-8008-D8889BBF54DF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F49FA4-6DB8-F245-BD35-57697E353E7D}"/>
              </a:ext>
            </a:extLst>
          </p:cNvPr>
          <p:cNvSpPr txBox="1"/>
          <p:nvPr/>
        </p:nvSpPr>
        <p:spPr>
          <a:xfrm>
            <a:off x="7509940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5919C3-4BD5-ED4B-9D24-6E221789CB5F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369868-3799-0C43-B3E4-471B1E6F0A32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C21322-5F92-F44C-8BCA-03522BC3B0FC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F3773B-15B1-5447-9B68-86B25504FA0F}"/>
              </a:ext>
            </a:extLst>
          </p:cNvPr>
          <p:cNvSpPr txBox="1"/>
          <p:nvPr/>
        </p:nvSpPr>
        <p:spPr>
          <a:xfrm>
            <a:off x="1544585" y="6165604"/>
            <a:ext cx="250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1000" dirty="0">
                <a:solidFill>
                  <a:srgbClr val="A41A5C"/>
                </a:solidFill>
              </a:rPr>
              <a:t>HAM </a:t>
            </a:r>
            <a:r>
              <a:rPr lang="en-US" sz="1000" i="1" dirty="0">
                <a:solidFill>
                  <a:srgbClr val="A41A5C"/>
                </a:solidFill>
              </a:rPr>
              <a:t>,</a:t>
            </a:r>
            <a:r>
              <a:rPr lang="en-US" sz="1000" dirty="0">
                <a:solidFill>
                  <a:srgbClr val="A41A5C"/>
                </a:solidFill>
              </a:rPr>
              <a:t>CHEESE  OR TUNA SANDWICH  </a:t>
            </a:r>
            <a:br>
              <a:rPr lang="en-US" sz="1000" dirty="0">
                <a:solidFill>
                  <a:srgbClr val="A41A5C"/>
                </a:solidFill>
              </a:rPr>
            </a:br>
            <a:r>
              <a:rPr lang="en-US" sz="1000" dirty="0">
                <a:solidFill>
                  <a:srgbClr val="A41A5C"/>
                </a:solidFill>
              </a:rPr>
              <a:t>WITH VEG STICKS AND FRESH FRUIT </a:t>
            </a:r>
            <a:r>
              <a:rPr lang="en-US" sz="1000" i="1" dirty="0">
                <a:solidFill>
                  <a:srgbClr val="A41A5C"/>
                </a:solidFill>
              </a:rPr>
              <a:t>OR</a:t>
            </a:r>
            <a:r>
              <a:rPr lang="en-US" sz="1000" dirty="0">
                <a:solidFill>
                  <a:srgbClr val="A41A5C"/>
                </a:solidFill>
              </a:rPr>
              <a:t> </a:t>
            </a:r>
            <a:br>
              <a:rPr lang="en-US" sz="1000" dirty="0">
                <a:solidFill>
                  <a:srgbClr val="A41A5C"/>
                </a:solidFill>
              </a:rPr>
            </a:br>
            <a:r>
              <a:rPr lang="en-US" sz="1000" dirty="0">
                <a:solidFill>
                  <a:srgbClr val="A41A5C"/>
                </a:solidFill>
              </a:rPr>
              <a:t>DESSERT OF THE DAY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C8AE9B9-8A8F-6E4B-AB7E-796279EE66D3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&amp;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555FF05-347E-47DB-A821-F72B0B760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407" y="2564555"/>
            <a:ext cx="123292" cy="15411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026C504-923E-4666-8039-87777977D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881" y="4736418"/>
            <a:ext cx="120609" cy="13783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7CC935C-3F90-448C-8F25-E61C1787A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4585" y="3429000"/>
            <a:ext cx="249969" cy="19307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0307B3A-03A6-4DC0-A606-37EC63DCB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268" y="4755381"/>
            <a:ext cx="249969" cy="19307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8B87C7-8683-4505-AA2D-932929F2A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945" y="2538117"/>
            <a:ext cx="123292" cy="2113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CB8CD31-6923-4AB6-AFB2-83C0540D0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341" y="2561854"/>
            <a:ext cx="123292" cy="21135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E04E54F-5B1A-470B-8388-1AFB2BE8C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4266" y="5734003"/>
            <a:ext cx="115467" cy="16138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D9AB95F-17D7-4A5E-922A-614EAB2D9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839" y="5772710"/>
            <a:ext cx="123292" cy="1541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6AFCB22-A3C5-408F-9FEC-69E5CCD95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930" y="5741276"/>
            <a:ext cx="123292" cy="154115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4890FA1-BCE6-46DA-8442-7EB1D8E6EB92}"/>
              </a:ext>
            </a:extLst>
          </p:cNvPr>
          <p:cNvSpPr txBox="1"/>
          <p:nvPr/>
        </p:nvSpPr>
        <p:spPr>
          <a:xfrm>
            <a:off x="7546228" y="6615148"/>
            <a:ext cx="360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(H) Halal Option Available  </a:t>
            </a:r>
          </a:p>
        </p:txBody>
      </p:sp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126"/>
              </p:ext>
            </p:extLst>
          </p:nvPr>
        </p:nvGraphicFramePr>
        <p:xfrm>
          <a:off x="622994" y="1522179"/>
          <a:ext cx="10770432" cy="4765397"/>
        </p:xfrm>
        <a:graphic>
          <a:graphicData uri="http://schemas.openxmlformats.org/drawingml/2006/table">
            <a:tbl>
              <a:tblPr/>
              <a:tblGrid>
                <a:gridCol w="129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4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37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Vegetable Supreme Pizza</a:t>
                      </a:r>
                      <a:br>
                        <a:rPr kumimoji="0" lang="it-IT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Sweet and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Sour (H) Chicken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Served with Wholegrain Rice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Roast Beef (H)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Yorkshire Pudding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Succulent roast beef  with creamy mash potatoes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Beef Meatballs in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Tomato Sauce, Halal BBQ Chicken Meatballs 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Served with Wholegrain Pasta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Crispy fish fingers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scrummy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86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Macaroni Cheese </a:t>
                      </a:r>
                      <a:endParaRPr kumimoji="0" lang="en-GB" sz="95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Cheesy Macaroni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Veggie Balls in Tomato Sauce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Herby vegetarian ball served in a rich tomato sauce with wholemeal pasta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Quorn Roast Served  with Yorkshire Pudding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Succulent Quorn roast served with creamy mash potatoes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and rich gravy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n-lt"/>
                        </a:rPr>
                        <a:t>Veggie Lasagne 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n-lt"/>
                        </a:rPr>
                        <a:t>served with a bread wedge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Delicious sheets of pasta layered with veggies and tomato sauce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BBQ Veggie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Quorn Pattie in a Soft Bun Topped with BBQ Sauce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82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 Bar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67314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Tuna , Cheese or Baked Beans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53382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Salad Bar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17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Peas and Sweetcorn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Sweetcorn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7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Oatie Biscuit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Pineapple and Peach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Crumble with Custard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Lemon Drizzle Cake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Chocolate Slice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Crispy Crackle Bar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09/05, 30/05, 20/06, 11/07, 01/08, 22/08, 12/09, 03/10, 24/10 </a:t>
            </a:r>
            <a:endParaRPr lang="en-GB" sz="14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094068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17EE12-32CA-463E-A122-5B2AA0B95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618" y="1504613"/>
            <a:ext cx="145909" cy="2794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FE601C-56FC-4AE4-BFD6-69E580AE2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818" y="2788575"/>
            <a:ext cx="123310" cy="211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20264-143E-4756-99DD-79AE76652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143" y="2510794"/>
            <a:ext cx="133851" cy="229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4393E-FBFF-4DDE-AD39-A67A937FC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1877" y="2665031"/>
            <a:ext cx="133850" cy="2294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006165-88CD-4451-B186-362B76CFF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6661" y="2770615"/>
            <a:ext cx="133850" cy="2294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0CD14F-9229-F44B-8298-DCCF6D168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6788" y="5912607"/>
            <a:ext cx="123310" cy="1723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4D62FB-9360-E14A-B38E-A3D8ED93A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3317" y="5863316"/>
            <a:ext cx="123310" cy="172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224172-4F6F-AC41-829A-35598559D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1904" y="1690495"/>
            <a:ext cx="145909" cy="1823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D59AA2-8565-B041-BE87-019F65C9E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8025" y="1607501"/>
            <a:ext cx="123292" cy="154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B38BF-F03B-454D-942E-C28603CFED99}"/>
              </a:ext>
            </a:extLst>
          </p:cNvPr>
          <p:cNvSpPr txBox="1"/>
          <p:nvPr/>
        </p:nvSpPr>
        <p:spPr>
          <a:xfrm rot="16200000">
            <a:off x="-1170547" y="3595837"/>
            <a:ext cx="3167386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SPRING/</a:t>
            </a:r>
            <a:r>
              <a:rPr lang="en-US" sz="2400" b="1" dirty="0">
                <a:solidFill>
                  <a:srgbClr val="C84E11"/>
                </a:solidFill>
              </a:rPr>
              <a:t>SUMMER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7D5809-97AC-B642-B48F-BC9690169DD9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7AF1B7-AA4E-984E-844D-6D797D88CA17}"/>
              </a:ext>
            </a:extLst>
          </p:cNvPr>
          <p:cNvSpPr txBox="1"/>
          <p:nvPr/>
        </p:nvSpPr>
        <p:spPr>
          <a:xfrm>
            <a:off x="7509940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4A6CD2-E451-6C40-A3CB-1EA5E3640AC6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462002-AB2C-E146-962D-A70C243BDF6A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27997E-407F-0A46-8FFC-90FBC3518E54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1F543E-F320-A547-9443-BE4A77551EBD}"/>
              </a:ext>
            </a:extLst>
          </p:cNvPr>
          <p:cNvSpPr txBox="1"/>
          <p:nvPr/>
        </p:nvSpPr>
        <p:spPr>
          <a:xfrm>
            <a:off x="1041134" y="6165604"/>
            <a:ext cx="360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A41A5C"/>
              </a:solidFill>
            </a:endParaRPr>
          </a:p>
          <a:p>
            <a:pPr algn="ctr"/>
            <a:r>
              <a:rPr lang="en-US" sz="80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,</a:t>
            </a:r>
            <a:r>
              <a:rPr lang="en-US" sz="800" dirty="0">
                <a:solidFill>
                  <a:srgbClr val="A41A5C"/>
                </a:solidFill>
              </a:rPr>
              <a:t>CHEESE  OR TUNA SANDWICH 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WITH VEG STICKS AND FRESH FRUIT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DESSERT OF THE DAY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318A57-30C5-BB4A-B0B6-AB7C678E1304}"/>
              </a:ext>
            </a:extLst>
          </p:cNvPr>
          <p:cNvSpPr txBox="1"/>
          <p:nvPr/>
        </p:nvSpPr>
        <p:spPr>
          <a:xfrm>
            <a:off x="3953731" y="6227160"/>
            <a:ext cx="251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A41A5C"/>
              </a:solidFill>
            </a:endParaRPr>
          </a:p>
          <a:p>
            <a:pPr algn="ctr"/>
            <a:r>
              <a:rPr lang="en-US" sz="80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&amp; FRESH FRUIT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C4A1786-E082-4BE5-A926-1D4C3507F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787" y="2495351"/>
            <a:ext cx="133851" cy="229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4AEA852-54F6-4698-860E-152636828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6359" y="2554386"/>
            <a:ext cx="151859" cy="1898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1B16A7-373A-430B-B5BB-225FC460A1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1885" y="2569266"/>
            <a:ext cx="127296" cy="1454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CA5311-1005-47BF-8EA9-99EA6F2985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8928" y="1590078"/>
            <a:ext cx="145910" cy="1667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47824A-8E0E-400A-B707-00B7E65C19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8746" y="1590181"/>
            <a:ext cx="145909" cy="1667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CD22D04-D4B1-477D-BA01-0383A5A912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9252" y="5954645"/>
            <a:ext cx="149935" cy="18741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363D85C-47DB-4706-98F7-68FE70EA3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0264" y="5906043"/>
            <a:ext cx="147927" cy="18490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B97630E-88F7-4CB2-9504-EE17BBA558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000" y="3637869"/>
            <a:ext cx="183566" cy="2294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1C90C17-9F38-4FE3-BBCD-119AEF258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1466" y="4901736"/>
            <a:ext cx="183566" cy="2294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3DB4A7A-56DC-4D13-BCB5-BF817D144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9565" y="5896653"/>
            <a:ext cx="123310" cy="1723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23C5169-977D-4A78-B8BF-ADEA4B172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9187" y="4932021"/>
            <a:ext cx="130134" cy="14872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DBE4CA6-93D7-491E-9B7B-67AD07C40C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4056" y="4932021"/>
            <a:ext cx="127295" cy="1454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7D27E16-711A-40BA-9E19-898A65FCA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2128" y="4896568"/>
            <a:ext cx="154556" cy="1766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2F97A89-A093-49D9-8BA0-22F1BC3F06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2326" y="4921719"/>
            <a:ext cx="148992" cy="17027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1A19E7F-8F30-49C9-A10D-356DDE40B7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2914" y="4932020"/>
            <a:ext cx="141256" cy="16143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E542421-0FA4-4C83-AA72-505A1C472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437" y="4889025"/>
            <a:ext cx="133851" cy="2294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FDB67FF-0C34-400A-A0CE-126CD84AE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630" y="4837136"/>
            <a:ext cx="133850" cy="22945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7BCEE5E-3EEC-4473-AD1A-397AF07D4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105" y="4837136"/>
            <a:ext cx="133851" cy="2294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BA75CAE-2C82-405B-9BF8-FF7C51BF9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878" y="4862537"/>
            <a:ext cx="133851" cy="2294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7A70BC7-6884-45A2-9F34-E205BB664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946" y="4862537"/>
            <a:ext cx="133851" cy="2294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8AC287-2576-417B-9156-4620F5B000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4392" y="1615344"/>
            <a:ext cx="127295" cy="14548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5798C98-236F-401B-896A-F16676C03FDD}"/>
              </a:ext>
            </a:extLst>
          </p:cNvPr>
          <p:cNvSpPr txBox="1"/>
          <p:nvPr/>
        </p:nvSpPr>
        <p:spPr>
          <a:xfrm>
            <a:off x="7710982" y="6608692"/>
            <a:ext cx="360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(H) Halal Option Available  </a:t>
            </a:r>
          </a:p>
        </p:txBody>
      </p:sp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7DCB0C03BFC4CBE8BBA3A90DC438D" ma:contentTypeVersion="13" ma:contentTypeDescription="Create a new document." ma:contentTypeScope="" ma:versionID="a46552f36e767eaf99e4264cf6c52477">
  <xsd:schema xmlns:xsd="http://www.w3.org/2001/XMLSchema" xmlns:xs="http://www.w3.org/2001/XMLSchema" xmlns:p="http://schemas.microsoft.com/office/2006/metadata/properties" xmlns:ns2="0d69803a-8cf1-4c55-a932-9b379fd59719" xmlns:ns3="0fe93d76-971c-4ef2-bc9f-31bf3453229a" targetNamespace="http://schemas.microsoft.com/office/2006/metadata/properties" ma:root="true" ma:fieldsID="f5500dddf7ff8fc0015fad40a0a93242" ns2:_="" ns3:_="">
    <xsd:import namespace="0d69803a-8cf1-4c55-a932-9b379fd59719"/>
    <xsd:import namespace="0fe93d76-971c-4ef2-bc9f-31bf345322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9803a-8cf1-4c55-a932-9b379fd597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93d76-971c-4ef2-bc9f-31bf345322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409B9C-A992-4110-B2F7-39AE9B53D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69803a-8cf1-4c55-a932-9b379fd59719"/>
    <ds:schemaRef ds:uri="0fe93d76-971c-4ef2-bc9f-31bf345322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15209-51DB-4A5F-A488-02054F88B257}">
  <ds:schemaRefs>
    <ds:schemaRef ds:uri="http://purl.org/dc/dcmitype/"/>
    <ds:schemaRef ds:uri="http://purl.org/dc/elements/1.1/"/>
    <ds:schemaRef ds:uri="http://schemas.microsoft.com/office/2006/metadata/properties"/>
    <ds:schemaRef ds:uri="0d69803a-8cf1-4c55-a932-9b379fd5971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fe93d76-971c-4ef2-bc9f-31bf345322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</TotalTime>
  <Words>1485</Words>
  <Application>Microsoft Office PowerPoint</Application>
  <PresentationFormat>Widescreen</PresentationFormat>
  <Paragraphs>271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Hawes</cp:lastModifiedBy>
  <cp:revision>57</cp:revision>
  <cp:lastPrinted>2022-03-31T11:51:27Z</cp:lastPrinted>
  <dcterms:created xsi:type="dcterms:W3CDTF">2021-11-23T11:01:06Z</dcterms:created>
  <dcterms:modified xsi:type="dcterms:W3CDTF">2022-04-01T13:09:57Z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0x010100E817DCB0C03BFC4CBE8BBA3A90DC438D</vt:lpwstr>
  </property>
  <property fmtid="{D5CDD505-2E9C-101B-9397-08002B2CF9AE}" pid="3" name="MSIP_Label_8dcec875-1593-4233-b8b1-a96d276bd4ae_Enabled">
    <vt:lpwstr>true</vt:lpwstr>
  </property>
  <property fmtid="{D5CDD505-2E9C-101B-9397-08002B2CF9AE}" pid="4" name="MSIP_Label_8dcec875-1593-4233-b8b1-a96d276bd4ae_SetDate">
    <vt:lpwstr>2022-03-15T09:57:26Z</vt:lpwstr>
  </property>
  <property fmtid="{D5CDD505-2E9C-101B-9397-08002B2CF9AE}" pid="5" name="MSIP_Label_8dcec875-1593-4233-b8b1-a96d276bd4ae_Method">
    <vt:lpwstr>Privileged</vt:lpwstr>
  </property>
  <property fmtid="{D5CDD505-2E9C-101B-9397-08002B2CF9AE}" pid="6" name="MSIP_Label_8dcec875-1593-4233-b8b1-a96d276bd4ae_Name">
    <vt:lpwstr>8dcec875-1593-4233-b8b1-a96d276bd4ae</vt:lpwstr>
  </property>
  <property fmtid="{D5CDD505-2E9C-101B-9397-08002B2CF9AE}" pid="7" name="MSIP_Label_8dcec875-1593-4233-b8b1-a96d276bd4ae_SiteId">
    <vt:lpwstr>cd62b7dd-4b48-44bd-90e7-e143a22c8ead</vt:lpwstr>
  </property>
  <property fmtid="{D5CDD505-2E9C-101B-9397-08002B2CF9AE}" pid="8" name="MSIP_Label_8dcec875-1593-4233-b8b1-a96d276bd4ae_ActionId">
    <vt:lpwstr>1d54acaf-b7ec-472a-8a24-22f54d9ab354</vt:lpwstr>
  </property>
  <property fmtid="{D5CDD505-2E9C-101B-9397-08002B2CF9AE}" pid="9" name="MSIP_Label_8dcec875-1593-4233-b8b1-a96d276bd4ae_ContentBits">
    <vt:lpwstr>0</vt:lpwstr>
  </property>
</Properties>
</file>